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9" r:id="rId4"/>
    <p:sldId id="271" r:id="rId5"/>
    <p:sldId id="268" r:id="rId6"/>
    <p:sldId id="264" r:id="rId7"/>
    <p:sldId id="265" r:id="rId8"/>
    <p:sldId id="267" r:id="rId9"/>
    <p:sldId id="273" r:id="rId10"/>
    <p:sldId id="266" r:id="rId11"/>
    <p:sldId id="272" r:id="rId12"/>
    <p:sldId id="274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FA00"/>
    <a:srgbClr val="434DD6"/>
    <a:srgbClr val="44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60"/>
    <p:restoredTop sz="71698"/>
  </p:normalViewPr>
  <p:slideViewPr>
    <p:cSldViewPr snapToGrid="0" snapToObjects="1">
      <p:cViewPr varScale="1">
        <p:scale>
          <a:sx n="85" d="100"/>
          <a:sy n="85" d="100"/>
        </p:scale>
        <p:origin x="184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DF483-A44F-3E44-B994-181E989D23E9}" type="datetimeFigureOut">
              <a:rPr lang="en-US" smtClean="0"/>
              <a:t>9/13/19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74CD4-B9EE-EA45-87AD-FE0AE63DF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0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74CD4-B9EE-EA45-87AD-FE0AE63DF3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42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74CD4-B9EE-EA45-87AD-FE0AE63DF3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90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74CD4-B9EE-EA45-87AD-FE0AE63DF3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33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74CD4-B9EE-EA45-87AD-FE0AE63DF3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88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74CD4-B9EE-EA45-87AD-FE0AE63DF3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15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74CD4-B9EE-EA45-87AD-FE0AE63DF3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25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74CD4-B9EE-EA45-87AD-FE0AE63DF3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3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74CD4-B9EE-EA45-87AD-FE0AE63DF3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82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74CD4-B9EE-EA45-87AD-FE0AE63DF3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21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74CD4-B9EE-EA45-87AD-FE0AE63DF3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89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74CD4-B9EE-EA45-87AD-FE0AE63DF3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55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74CD4-B9EE-EA45-87AD-FE0AE63DF3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5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26256-9FA7-9E43-8AD2-C64E19C3E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D62174-F019-DD45-A855-626C233C0D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D792A-EF1A-EB49-8985-918E7E1E4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3028-2CC3-154B-895D-A7F1F373B8F5}" type="datetime1">
              <a:rPr lang="en-US" smtClean="0"/>
              <a:t>9/13/19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A6B62-70E8-DD4A-8C8A-244421381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Long-Term Real-Time Network Traffic Flow Prediction Using LSTM Recurrent Neural Network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1E52F-5972-404B-9ACB-C18172BB2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EFB8-FE27-4742-AE49-76F298F7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3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CD29D-FBB1-D14D-A87B-01D1E3B9F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0E1BAD-580F-3A4F-9082-7780A367E2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6743E-453F-7D4A-8C71-52D21728C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AAF5-D894-E949-AB5A-FF14A8A56940}" type="datetime1">
              <a:rPr lang="en-US" smtClean="0"/>
              <a:t>9/13/19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1A131-F0E2-7B4C-8172-6036EFE6D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Long-Term Real-Time Network Traffic Flow Prediction Using LSTM Recurrent Neural Network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B0F31-9848-C542-9C0E-A4E58F277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EFB8-FE27-4742-AE49-76F298F7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55906B-A15D-8446-9124-4E36396C66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46F61F-6E30-BE49-BD54-3F5EE5D3C3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5FA7C-02EA-5D4A-9D51-46149768F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C35D-1B4E-E344-92C7-B5B60253D8EE}" type="datetime1">
              <a:rPr lang="en-US" smtClean="0"/>
              <a:t>9/13/19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F1DAA-8E33-6D4C-901A-23C57774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Long-Term Real-Time Network Traffic Flow Prediction Using LSTM Recurrent Neural Network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64479-FA02-054D-BCE7-A43E932F8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EFB8-FE27-4742-AE49-76F298F7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4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D08C0-2960-9241-A868-6B34CB7DE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A77EC-D650-2A45-A30A-E7C3A87E9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C175F-CB2C-3443-AE32-C92FBFE14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60AB-E33C-134B-869B-CF14E05C2521}" type="datetime1">
              <a:rPr lang="en-US" smtClean="0"/>
              <a:t>9/13/19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C989A-1877-A14D-A0A6-68B1D517E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Long-Term Real-Time Network Traffic Flow Prediction Using LSTM Recurrent Neural Network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89234-B66F-7B4D-9C1E-0EB03D7AE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EFB8-FE27-4742-AE49-76F298F7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72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616F8-897B-8044-B0E8-24C0BD620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18AB8-93AC-9644-AD91-EC63DACFA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5948C-7321-2F48-99E9-DAA354B01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ED22-04AC-8F4D-A7D9-7B275EE28063}" type="datetime1">
              <a:rPr lang="en-US" smtClean="0"/>
              <a:t>9/13/19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7052B-A2D5-4448-9BAA-C4370DF0B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Long-Term Real-Time Network Traffic Flow Prediction Using LSTM Recurrent Neural Network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3F2E7-00ED-4C4B-8F2D-C96D44C2D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EFB8-FE27-4742-AE49-76F298F7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8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A2FBA-865A-2945-8B53-045FDA978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024CD-6E71-DA49-9CAE-9E1A00406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B8449-28CF-5748-9A95-E6B36DC37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562E02-025F-384F-884C-6B71F0F10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C7D2-8D82-E841-AD8D-98739CCA9E9B}" type="datetime1">
              <a:rPr lang="en-US" smtClean="0"/>
              <a:t>9/13/19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D798A-4249-A04A-9796-7100EF50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Long-Term Real-Time Network Traffic Flow Prediction Using LSTM Recurrent Neural Network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234BC8-A9AF-A144-8875-5A504CC28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EFB8-FE27-4742-AE49-76F298F7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8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8260-5EC1-7945-ABF6-96A3C15D9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ABD03-5EE2-B24D-862B-C99464618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DC3B8-BFCC-8B4A-85CC-DA5C46E3D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289015-9036-A241-A27F-BAA83FAEDB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34DB38-750A-5E49-B5CD-9B3E17337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067715-BD86-A24B-802B-B156B0400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B2E0-823C-7343-AF78-3A8F6399F8BA}" type="datetime1">
              <a:rPr lang="en-US" smtClean="0"/>
              <a:t>9/13/19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12EB59-CEA9-A94D-A805-C258890AA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Long-Term Real-Time Network Traffic Flow Prediction Using LSTM Recurrent Neural Network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19CADB-F177-174C-B68F-4000B3B5F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EFB8-FE27-4742-AE49-76F298F7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96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B91A5-2DC2-9041-91CC-3DE998E94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8061BC-27AA-BF47-AC10-3E0DEB331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AB51-E997-504D-8A91-7D8414184242}" type="datetime1">
              <a:rPr lang="en-US" smtClean="0"/>
              <a:t>9/13/19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E6E0A-0BB0-EF47-8269-6B76ABDD0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Long-Term Real-Time Network Traffic Flow Prediction Using LSTM Recurrent Neural Network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E24C0-EFBB-B34D-AFE7-19F4D33F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EFB8-FE27-4742-AE49-76F298F7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8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FE2CF4-BC01-0B4F-99F6-1ACE2EC83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F67F-C052-6C43-A786-B0E7DD03CAEF}" type="datetime1">
              <a:rPr lang="en-US" smtClean="0"/>
              <a:t>9/13/19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D720CA-A1F7-8040-B3D6-EADC5146B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Long-Term Real-Time Network Traffic Flow Prediction Using LSTM Recurrent Neural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531BA-198A-EC46-9EA7-835F1880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EFB8-FE27-4742-AE49-76F298F7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3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63E0E-1787-2D49-9CD0-A5C5FEAB0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F499E-0132-EF4F-B176-B7BD81DCD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A16E80-5F46-5E48-B253-3C6393FC6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04BE3-CB75-7147-B07A-933450A0E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EDB71-B456-5D44-9D06-198783992CD5}" type="datetime1">
              <a:rPr lang="en-US" smtClean="0"/>
              <a:t>9/13/19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0704D-3A63-594E-8272-87E9D6A37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Long-Term Real-Time Network Traffic Flow Prediction Using LSTM Recurrent Neural Network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ACF39-A86D-814D-8EDD-1D8E8524C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EFB8-FE27-4742-AE49-76F298F7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32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681D0-55FB-1E46-9861-E7543647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422DCD-2036-BA45-A9B9-1C2DECB145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55DB56-1D34-484D-A989-A5E5CC393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35691C-747B-A84B-B001-F1D602E04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054C-53E1-8C43-8F34-D877D04AB684}" type="datetime1">
              <a:rPr lang="en-US" smtClean="0"/>
              <a:t>9/13/19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5FCD9C-B551-1443-94BA-5B9CB61E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Long-Term Real-Time Network Traffic Flow Prediction Using LSTM Recurrent Neural Network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CA28E7-7E36-284A-BBB7-533F0CDD3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EFB8-FE27-4742-AE49-76F298F7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5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12B48A-B7B7-6C40-A3AB-CB490ADAB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21ACC-C136-7E49-B2B3-7F7748D1A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FBE29-3727-484F-89C3-01000B27D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41A6E-CCA7-5745-A608-5EC21B856758}" type="datetime1">
              <a:rPr lang="en-US" smtClean="0"/>
              <a:t>9/13/19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06371-8682-F14A-A2CF-D26A0A62D3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Long-Term Real-Time Network Traffic Flow Prediction Using LSTM Recurrent Neural Network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2EA3A-A143-4C4B-921A-277A0E5F6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5EFB8-FE27-4742-AE49-76F298F7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3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wei.cai@cox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tiff"/><Relationship Id="rId4" Type="http://schemas.openxmlformats.org/officeDocument/2006/relationships/hyperlink" Target="http://colah.github.io/posts/2015-08-Understanding-LSTM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F5D6C-2B2E-DD48-941C-BD8632A54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2050" y="637381"/>
            <a:ext cx="9505950" cy="1925637"/>
          </a:xfrm>
        </p:spPr>
        <p:txBody>
          <a:bodyPr>
            <a:noAutofit/>
          </a:bodyPr>
          <a:lstStyle/>
          <a:p>
            <a:r>
              <a:rPr lang="en-US" sz="3200" b="1" dirty="0"/>
              <a:t>Long-Term Real-Time Network Traffic Flow Prediction </a:t>
            </a:r>
            <a:br>
              <a:rPr lang="en-US" sz="3200" b="1" dirty="0"/>
            </a:br>
            <a:r>
              <a:rPr lang="en-US" sz="3200" b="1" dirty="0"/>
              <a:t>Using LSTM Recurrent Neural Network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5330A-D7C9-2B4D-BC60-9D7BA72DEB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Cox Communication </a:t>
            </a:r>
          </a:p>
          <a:p>
            <a:r>
              <a:rPr lang="en-US" dirty="0"/>
              <a:t>Wei Cai </a:t>
            </a:r>
          </a:p>
          <a:p>
            <a:r>
              <a:rPr lang="en-US" i="1" dirty="0"/>
              <a:t>September 11</a:t>
            </a:r>
            <a:r>
              <a:rPr lang="en-US" i="1" baseline="30000" dirty="0"/>
              <a:t>th</a:t>
            </a:r>
            <a:r>
              <a:rPr lang="en-US" i="1" dirty="0"/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1038862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A0B63C-DAD3-384A-94C3-F55DFEAEB28C}"/>
              </a:ext>
            </a:extLst>
          </p:cNvPr>
          <p:cNvSpPr txBox="1"/>
          <p:nvPr/>
        </p:nvSpPr>
        <p:spPr>
          <a:xfrm>
            <a:off x="342523" y="661478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LSTM: many-to-many with and without a sampling schema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C3889F-15C7-324F-9B28-AF7A234F6D92}"/>
              </a:ext>
            </a:extLst>
          </p:cNvPr>
          <p:cNvSpPr/>
          <p:nvPr/>
        </p:nvSpPr>
        <p:spPr>
          <a:xfrm>
            <a:off x="7677288" y="6041022"/>
            <a:ext cx="3355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4F4F4"/>
                </a:solidFill>
                <a:effectLst/>
                <a:highlight>
                  <a:srgbClr val="000000"/>
                </a:highlight>
                <a:latin typeface="Monaco" pitchFamily="2" charset="77"/>
              </a:rPr>
              <a:t>testing RMSE: 5135.6238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849A0F-80FA-6A4B-AFAE-A420AADF38B5}"/>
              </a:ext>
            </a:extLst>
          </p:cNvPr>
          <p:cNvSpPr txBox="1"/>
          <p:nvPr/>
        </p:nvSpPr>
        <p:spPr>
          <a:xfrm>
            <a:off x="-223087" y="5546769"/>
            <a:ext cx="680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Prediction of market “</a:t>
            </a:r>
            <a:r>
              <a:rPr lang="en-US" dirty="0" err="1"/>
              <a:t>bntrbntr</a:t>
            </a:r>
            <a:r>
              <a:rPr lang="en-US" dirty="0"/>
              <a:t>” before interpolation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B59659-50D1-404C-B80E-F6A81BA1A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9" y="6494009"/>
            <a:ext cx="6587520" cy="363991"/>
          </a:xfrm>
        </p:spPr>
        <p:txBody>
          <a:bodyPr/>
          <a:lstStyle/>
          <a:p>
            <a:pPr algn="l"/>
            <a:r>
              <a:rPr lang="en-US" i="1" dirty="0"/>
              <a:t>Long-Term Real-Time Network Traffic Flow Prediction Using LSTM Recurrent Neural Network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0C4986-1F61-0742-ABD3-8C11FFB07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37272"/>
            <a:ext cx="5678906" cy="39834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67EEE00-D79D-134F-8D6A-A1270C7466F4}"/>
              </a:ext>
            </a:extLst>
          </p:cNvPr>
          <p:cNvSpPr txBox="1"/>
          <p:nvPr/>
        </p:nvSpPr>
        <p:spPr>
          <a:xfrm>
            <a:off x="5739437" y="5588036"/>
            <a:ext cx="680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Prediction of market “</a:t>
            </a:r>
            <a:r>
              <a:rPr lang="en-US" dirty="0" err="1"/>
              <a:t>bntrbntr</a:t>
            </a:r>
            <a:r>
              <a:rPr lang="en-US" dirty="0"/>
              <a:t>” after interpolation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E488A6-04FC-7B4A-97E0-3DCC46D55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8" y="1573622"/>
            <a:ext cx="6058131" cy="364006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E9EAF92-437C-854A-B17E-750E338E4BBF}"/>
              </a:ext>
            </a:extLst>
          </p:cNvPr>
          <p:cNvSpPr/>
          <p:nvPr/>
        </p:nvSpPr>
        <p:spPr>
          <a:xfrm>
            <a:off x="1653926" y="6005530"/>
            <a:ext cx="349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4F4F4"/>
                </a:solidFill>
                <a:effectLst/>
                <a:highlight>
                  <a:srgbClr val="000000"/>
                </a:highlight>
                <a:latin typeface="Monaco" pitchFamily="2" charset="77"/>
              </a:rPr>
              <a:t>testing RMSE: </a:t>
            </a:r>
            <a:r>
              <a:rPr lang="en-US" dirty="0">
                <a:solidFill>
                  <a:srgbClr val="F4F4F4"/>
                </a:solidFill>
                <a:highlight>
                  <a:srgbClr val="000000"/>
                </a:highlight>
                <a:latin typeface="Monaco" pitchFamily="2" charset="77"/>
              </a:rPr>
              <a:t> 5855.8790</a:t>
            </a:r>
            <a:endParaRPr lang="en-US" dirty="0">
              <a:solidFill>
                <a:srgbClr val="F4F4F4"/>
              </a:solidFill>
              <a:effectLst/>
              <a:highlight>
                <a:srgbClr val="000000"/>
              </a:highlight>
              <a:latin typeface="Monac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81020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A0B63C-DAD3-384A-94C3-F55DFEAEB28C}"/>
              </a:ext>
            </a:extLst>
          </p:cNvPr>
          <p:cNvSpPr txBox="1"/>
          <p:nvPr/>
        </p:nvSpPr>
        <p:spPr>
          <a:xfrm>
            <a:off x="342523" y="661478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00BF851-5884-4B4B-AA01-32E8189B9706}"/>
              </a:ext>
            </a:extLst>
          </p:cNvPr>
          <p:cNvCxnSpPr/>
          <p:nvPr/>
        </p:nvCxnSpPr>
        <p:spPr>
          <a:xfrm>
            <a:off x="-253584" y="4305558"/>
            <a:ext cx="2235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ctangle 8">
            <a:extLst>
              <a:ext uri="{FF2B5EF4-FFF2-40B4-BE49-F238E27FC236}">
                <a16:creationId xmlns:a16="http://schemas.microsoft.com/office/drawing/2014/main" id="{58996A46-52EB-8840-8411-77B6A64BD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5" y="282416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961BC3-7D7F-DB4A-A28D-20BCF3ED0FAE}"/>
              </a:ext>
            </a:extLst>
          </p:cNvPr>
          <p:cNvSpPr txBox="1"/>
          <p:nvPr/>
        </p:nvSpPr>
        <p:spPr>
          <a:xfrm>
            <a:off x="1870076" y="3935726"/>
            <a:ext cx="3286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69E280-DE4B-FA41-B728-9160740B934F}"/>
              </a:ext>
            </a:extLst>
          </p:cNvPr>
          <p:cNvSpPr txBox="1"/>
          <p:nvPr/>
        </p:nvSpPr>
        <p:spPr>
          <a:xfrm>
            <a:off x="1870076" y="3996527"/>
            <a:ext cx="3286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7" name="Footer Placeholder 116">
            <a:extLst>
              <a:ext uri="{FF2B5EF4-FFF2-40B4-BE49-F238E27FC236}">
                <a16:creationId xmlns:a16="http://schemas.microsoft.com/office/drawing/2014/main" id="{16F572D2-A331-B347-B510-0DF6AFD37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492875"/>
            <a:ext cx="6937315" cy="365125"/>
          </a:xfrm>
        </p:spPr>
        <p:txBody>
          <a:bodyPr/>
          <a:lstStyle/>
          <a:p>
            <a:pPr algn="l"/>
            <a:r>
              <a:rPr lang="en-US" i="1" dirty="0"/>
              <a:t>Long-Term Real-Time Network Traffic Flow Prediction Using LSTM Recurrent Neural Network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BFCB948-D821-F04B-9027-0D0244898A33}"/>
              </a:ext>
            </a:extLst>
          </p:cNvPr>
          <p:cNvSpPr txBox="1"/>
          <p:nvPr/>
        </p:nvSpPr>
        <p:spPr>
          <a:xfrm>
            <a:off x="0" y="671204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  LSTM: many-to-many with a sampling schema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60AE365-4292-F647-A16C-C21E13073CA3}"/>
              </a:ext>
            </a:extLst>
          </p:cNvPr>
          <p:cNvSpPr/>
          <p:nvPr/>
        </p:nvSpPr>
        <p:spPr>
          <a:xfrm>
            <a:off x="775252" y="1848678"/>
            <a:ext cx="3896139" cy="135172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Decrease in Model Perplexity 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EC44210-4646-FF4B-B9AE-AA1135925F48}"/>
              </a:ext>
            </a:extLst>
          </p:cNvPr>
          <p:cNvSpPr/>
          <p:nvPr/>
        </p:nvSpPr>
        <p:spPr>
          <a:xfrm>
            <a:off x="6389987" y="1853935"/>
            <a:ext cx="3896139" cy="135172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Increase in convergence speed 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7A0F19C-43C8-4844-A7F0-DFA32711AAA2}"/>
              </a:ext>
            </a:extLst>
          </p:cNvPr>
          <p:cNvSpPr/>
          <p:nvPr/>
        </p:nvSpPr>
        <p:spPr>
          <a:xfrm>
            <a:off x="775252" y="4283561"/>
            <a:ext cx="3896139" cy="135172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Less prone to overfitting  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990858-7C7A-994B-A41A-BECAE3F47782}"/>
              </a:ext>
            </a:extLst>
          </p:cNvPr>
          <p:cNvSpPr/>
          <p:nvPr/>
        </p:nvSpPr>
        <p:spPr>
          <a:xfrm>
            <a:off x="6425785" y="4211257"/>
            <a:ext cx="3896139" cy="135172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Denoise the impact of anomaly   </a:t>
            </a:r>
          </a:p>
        </p:txBody>
      </p:sp>
    </p:spTree>
    <p:extLst>
      <p:ext uri="{BB962C8B-B14F-4D97-AF65-F5344CB8AC3E}">
        <p14:creationId xmlns:p14="http://schemas.microsoft.com/office/powerpoint/2010/main" val="2358036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A0B63C-DAD3-384A-94C3-F55DFEAEB28C}"/>
              </a:ext>
            </a:extLst>
          </p:cNvPr>
          <p:cNvSpPr txBox="1"/>
          <p:nvPr/>
        </p:nvSpPr>
        <p:spPr>
          <a:xfrm>
            <a:off x="278355" y="57322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Conclusion and Future Work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B59659-50D1-404C-B80E-F6A81BA1A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9" y="6494009"/>
            <a:ext cx="6587520" cy="363991"/>
          </a:xfrm>
        </p:spPr>
        <p:txBody>
          <a:bodyPr/>
          <a:lstStyle/>
          <a:p>
            <a:pPr algn="l"/>
            <a:r>
              <a:rPr lang="en-US" i="1" dirty="0"/>
              <a:t>Long-Term Real-Time Network Traffic Flow Prediction Using LSTM Recurrent Neural Network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EA3008-42AB-6444-88F5-DE9FB6BF9850}"/>
              </a:ext>
            </a:extLst>
          </p:cNvPr>
          <p:cNvSpPr/>
          <p:nvPr/>
        </p:nvSpPr>
        <p:spPr>
          <a:xfrm>
            <a:off x="759655" y="2047188"/>
            <a:ext cx="128337" cy="1443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B2B529-FCCD-AB41-9F9F-0D84CCB7B214}"/>
              </a:ext>
            </a:extLst>
          </p:cNvPr>
          <p:cNvSpPr txBox="1"/>
          <p:nvPr/>
        </p:nvSpPr>
        <p:spPr>
          <a:xfrm>
            <a:off x="1179092" y="1863947"/>
            <a:ext cx="10892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 all data points matter equally in the duration of training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B2019D-60B7-0848-A478-3D203CD6A060}"/>
              </a:ext>
            </a:extLst>
          </p:cNvPr>
          <p:cNvSpPr/>
          <p:nvPr/>
        </p:nvSpPr>
        <p:spPr>
          <a:xfrm>
            <a:off x="760438" y="2813698"/>
            <a:ext cx="128337" cy="1443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EFFABE-D50C-2841-8DD9-59D6F906F591}"/>
              </a:ext>
            </a:extLst>
          </p:cNvPr>
          <p:cNvSpPr txBox="1"/>
          <p:nvPr/>
        </p:nvSpPr>
        <p:spPr>
          <a:xfrm>
            <a:off x="1179091" y="2598003"/>
            <a:ext cx="10892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try other sampling schema (i.e., importance) to accelerate the training and compare the difference in speed and performance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EB1B21-2DB5-AF41-ABE3-6E403031087E}"/>
              </a:ext>
            </a:extLst>
          </p:cNvPr>
          <p:cNvSpPr/>
          <p:nvPr/>
        </p:nvSpPr>
        <p:spPr>
          <a:xfrm>
            <a:off x="760437" y="3724587"/>
            <a:ext cx="128337" cy="1443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0A7628-4F1C-D943-A1FC-AEAF321C7110}"/>
              </a:ext>
            </a:extLst>
          </p:cNvPr>
          <p:cNvSpPr txBox="1"/>
          <p:nvPr/>
        </p:nvSpPr>
        <p:spPr>
          <a:xfrm>
            <a:off x="1179090" y="3597847"/>
            <a:ext cx="10892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Sampling schema can be investigated together with other techniques to speed up training </a:t>
            </a:r>
          </a:p>
        </p:txBody>
      </p:sp>
    </p:spTree>
    <p:extLst>
      <p:ext uri="{BB962C8B-B14F-4D97-AF65-F5344CB8AC3E}">
        <p14:creationId xmlns:p14="http://schemas.microsoft.com/office/powerpoint/2010/main" val="3564908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A0B63C-DAD3-384A-94C3-F55DFEAEB28C}"/>
              </a:ext>
            </a:extLst>
          </p:cNvPr>
          <p:cNvSpPr txBox="1"/>
          <p:nvPr/>
        </p:nvSpPr>
        <p:spPr>
          <a:xfrm>
            <a:off x="278355" y="57322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Questions?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B59659-50D1-404C-B80E-F6A81BA1A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9" y="6494009"/>
            <a:ext cx="6587520" cy="363991"/>
          </a:xfrm>
        </p:spPr>
        <p:txBody>
          <a:bodyPr/>
          <a:lstStyle/>
          <a:p>
            <a:pPr algn="l"/>
            <a:r>
              <a:rPr lang="en-US" i="1" dirty="0"/>
              <a:t>Long-Term Real-Time Network Traffic Flow Prediction Using LSTM Recurrent Neural Network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EA3008-42AB-6444-88F5-DE9FB6BF9850}"/>
              </a:ext>
            </a:extLst>
          </p:cNvPr>
          <p:cNvSpPr/>
          <p:nvPr/>
        </p:nvSpPr>
        <p:spPr>
          <a:xfrm>
            <a:off x="759655" y="2047188"/>
            <a:ext cx="128337" cy="1443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B2B529-FCCD-AB41-9F9F-0D84CCB7B214}"/>
              </a:ext>
            </a:extLst>
          </p:cNvPr>
          <p:cNvSpPr txBox="1"/>
          <p:nvPr/>
        </p:nvSpPr>
        <p:spPr>
          <a:xfrm>
            <a:off x="1179092" y="1863947"/>
            <a:ext cx="10892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 also email questions  to </a:t>
            </a:r>
            <a:r>
              <a:rPr lang="en-US" sz="2400" dirty="0">
                <a:hlinkClick r:id="rId3"/>
              </a:rPr>
              <a:t>wei.cai@cox.com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7049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CB32B3-0967-194C-B66B-46AB3B60556C}"/>
              </a:ext>
            </a:extLst>
          </p:cNvPr>
          <p:cNvSpPr txBox="1"/>
          <p:nvPr/>
        </p:nvSpPr>
        <p:spPr>
          <a:xfrm>
            <a:off x="232610" y="391877"/>
            <a:ext cx="6031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to expect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19F167-B030-4149-B36E-188B7E78E862}"/>
              </a:ext>
            </a:extLst>
          </p:cNvPr>
          <p:cNvSpPr txBox="1"/>
          <p:nvPr/>
        </p:nvSpPr>
        <p:spPr>
          <a:xfrm>
            <a:off x="481263" y="1171074"/>
            <a:ext cx="115824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will …</a:t>
            </a:r>
          </a:p>
          <a:p>
            <a:endParaRPr lang="en-US" dirty="0"/>
          </a:p>
          <a:p>
            <a:r>
              <a:rPr lang="en-US" dirty="0"/>
              <a:t>        </a:t>
            </a:r>
            <a:r>
              <a:rPr lang="en-US" sz="2400" dirty="0"/>
              <a:t>Provide an overview of what Long Short-Term Memory model is and the difference in   internal structure of many-to-one and many-to-many models </a:t>
            </a:r>
          </a:p>
          <a:p>
            <a:r>
              <a:rPr lang="en-US" dirty="0"/>
              <a:t>         </a:t>
            </a:r>
          </a:p>
          <a:p>
            <a:r>
              <a:rPr lang="en-US" dirty="0"/>
              <a:t>         </a:t>
            </a:r>
            <a:r>
              <a:rPr lang="en-US" sz="2400" dirty="0"/>
              <a:t>Illustrates its flexibility and relevance to generalize time series past pattern and predict for future </a:t>
            </a:r>
          </a:p>
          <a:p>
            <a:r>
              <a:rPr lang="en-US" dirty="0"/>
              <a:t>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B51E98-4302-B64C-BE7C-FE31A33D99F2}"/>
              </a:ext>
            </a:extLst>
          </p:cNvPr>
          <p:cNvSpPr/>
          <p:nvPr/>
        </p:nvSpPr>
        <p:spPr>
          <a:xfrm>
            <a:off x="646767" y="1964336"/>
            <a:ext cx="128337" cy="1443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6A1068-0B77-114A-A48E-A3B7EC1814EA}"/>
              </a:ext>
            </a:extLst>
          </p:cNvPr>
          <p:cNvSpPr/>
          <p:nvPr/>
        </p:nvSpPr>
        <p:spPr>
          <a:xfrm>
            <a:off x="624860" y="2924969"/>
            <a:ext cx="128337" cy="1443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5263A7-47E2-E244-BCC5-BCB436AB4107}"/>
              </a:ext>
            </a:extLst>
          </p:cNvPr>
          <p:cNvSpPr/>
          <p:nvPr/>
        </p:nvSpPr>
        <p:spPr>
          <a:xfrm>
            <a:off x="615465" y="3788653"/>
            <a:ext cx="128337" cy="1443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5B2C18-46DE-5E48-8A9B-F680BD8DE08E}"/>
              </a:ext>
            </a:extLst>
          </p:cNvPr>
          <p:cNvSpPr txBox="1"/>
          <p:nvPr/>
        </p:nvSpPr>
        <p:spPr>
          <a:xfrm>
            <a:off x="878004" y="3630009"/>
            <a:ext cx="9512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Propose to add a sampling scheme to many-to-many deep neural network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4B9198-2DBE-424A-89C4-139FA1CA2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489032"/>
            <a:ext cx="6497054" cy="461665"/>
          </a:xfrm>
        </p:spPr>
        <p:txBody>
          <a:bodyPr/>
          <a:lstStyle/>
          <a:p>
            <a:pPr algn="l"/>
            <a:r>
              <a:rPr lang="en-US" i="1"/>
              <a:t>Long-Term Real-Time Network Traffic Flow Prediction Using LSTM Recurrent Neural Network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99461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A0B63C-DAD3-384A-94C3-F55DFEAEB28C}"/>
              </a:ext>
            </a:extLst>
          </p:cNvPr>
          <p:cNvSpPr txBox="1"/>
          <p:nvPr/>
        </p:nvSpPr>
        <p:spPr>
          <a:xfrm>
            <a:off x="342523" y="661478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 Rea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l-life Use Case 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D5F472-87DC-6540-A60B-0B3F86C3E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09" y="1780675"/>
            <a:ext cx="8141033" cy="4530972"/>
          </a:xfrm>
          <a:prstGeom prst="rect">
            <a:avLst/>
          </a:prstGeom>
        </p:spPr>
      </p:pic>
      <p:sp>
        <p:nvSpPr>
          <p:cNvPr id="4" name="Can 3">
            <a:extLst>
              <a:ext uri="{FF2B5EF4-FFF2-40B4-BE49-F238E27FC236}">
                <a16:creationId xmlns:a16="http://schemas.microsoft.com/office/drawing/2014/main" id="{479A4AAC-B699-6244-B914-914ECF57E4B7}"/>
              </a:ext>
            </a:extLst>
          </p:cNvPr>
          <p:cNvSpPr/>
          <p:nvPr/>
        </p:nvSpPr>
        <p:spPr>
          <a:xfrm>
            <a:off x="10234863" y="3189489"/>
            <a:ext cx="1242928" cy="1106905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input.json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B362251-5D12-7F47-9F4C-C0B5253181A9}"/>
              </a:ext>
            </a:extLst>
          </p:cNvPr>
          <p:cNvCxnSpPr/>
          <p:nvPr/>
        </p:nvCxnSpPr>
        <p:spPr>
          <a:xfrm>
            <a:off x="8855242" y="3742942"/>
            <a:ext cx="13796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3682E37-C094-5344-AF68-760291581E6C}"/>
              </a:ext>
            </a:extLst>
          </p:cNvPr>
          <p:cNvSpPr txBox="1"/>
          <p:nvPr/>
        </p:nvSpPr>
        <p:spPr>
          <a:xfrm>
            <a:off x="10042358" y="4427621"/>
            <a:ext cx="181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658.7 MB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0F6B1-32AD-F146-90FB-817BDAFB7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295" y="6508730"/>
            <a:ext cx="5983705" cy="354555"/>
          </a:xfrm>
        </p:spPr>
        <p:txBody>
          <a:bodyPr/>
          <a:lstStyle/>
          <a:p>
            <a:pPr algn="l"/>
            <a:r>
              <a:rPr lang="en-US" i="1" dirty="0"/>
              <a:t>Long-Term Real-Time Network Traffic Flow Prediction Using LSTM Recurrent Neural Network</a:t>
            </a:r>
          </a:p>
        </p:txBody>
      </p:sp>
    </p:spTree>
    <p:extLst>
      <p:ext uri="{BB962C8B-B14F-4D97-AF65-F5344CB8AC3E}">
        <p14:creationId xmlns:p14="http://schemas.microsoft.com/office/powerpoint/2010/main" val="3974802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A0B63C-DAD3-384A-94C3-F55DFEAEB28C}"/>
              </a:ext>
            </a:extLst>
          </p:cNvPr>
          <p:cNvSpPr txBox="1"/>
          <p:nvPr/>
        </p:nvSpPr>
        <p:spPr>
          <a:xfrm>
            <a:off x="342523" y="661478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 a nutshell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E583EA-827F-3848-BE85-7E383FF60549}"/>
              </a:ext>
            </a:extLst>
          </p:cNvPr>
          <p:cNvSpPr txBox="1"/>
          <p:nvPr/>
        </p:nvSpPr>
        <p:spPr>
          <a:xfrm>
            <a:off x="342523" y="1557018"/>
            <a:ext cx="11213432" cy="11079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The Long Short-Term Memory (LSTM) network is a type of Recurrent Neural Network, but has a unique formulation that allows it to train more effectively. 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E21C8-1895-AF47-9F34-D075149A3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72559"/>
            <a:ext cx="6725652" cy="485441"/>
          </a:xfrm>
        </p:spPr>
        <p:txBody>
          <a:bodyPr/>
          <a:lstStyle/>
          <a:p>
            <a:pPr algn="l"/>
            <a:r>
              <a:rPr lang="en-US" i="1" dirty="0"/>
              <a:t>Long-Term Real-Time Network Traffic Flow Prediction Using LSTM Recurrent Neural Network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B71CBD-82E7-EB43-A438-8D0F40012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299" y="2622406"/>
            <a:ext cx="1638300" cy="25527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C304D6-8ADB-1D4D-90D4-0EE9819B2CD6}"/>
              </a:ext>
            </a:extLst>
          </p:cNvPr>
          <p:cNvSpPr/>
          <p:nvPr/>
        </p:nvSpPr>
        <p:spPr>
          <a:xfrm>
            <a:off x="176464" y="558475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dirty="0">
                <a:effectLst/>
                <a:latin typeface="medium-content-sans-serif-font"/>
              </a:rPr>
              <a:t>A typical RNN (Source: </a:t>
            </a:r>
            <a:r>
              <a:rPr lang="en-US" b="0" i="0" u="none" strike="noStrike" dirty="0">
                <a:effectLst/>
                <a:latin typeface="medium-content-sans-serif-font"/>
                <a:hlinkClick r:id="rId4"/>
              </a:rPr>
              <a:t>http://colah.github.io/posts/2015-08-Understanding-LSTMs/</a:t>
            </a:r>
            <a:r>
              <a:rPr lang="en-US" b="0" i="0" dirty="0">
                <a:effectLst/>
                <a:latin typeface="medium-content-sans-serif-font"/>
              </a:rPr>
              <a:t>)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78C32F-B4CA-AE49-B3AE-056E778BF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7016" y="2585380"/>
            <a:ext cx="3220563" cy="289375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1A8C295-0376-0D42-B533-4DA453390825}"/>
              </a:ext>
            </a:extLst>
          </p:cNvPr>
          <p:cNvSpPr/>
          <p:nvPr/>
        </p:nvSpPr>
        <p:spPr>
          <a:xfrm>
            <a:off x="6272464" y="553194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dirty="0">
                <a:effectLst/>
                <a:latin typeface="medium-content-sans-serif-font"/>
              </a:rPr>
              <a:t>A LSTM unit (Source : </a:t>
            </a:r>
            <a:r>
              <a:rPr lang="en-US" b="0" i="0" u="none" strike="noStrike" dirty="0">
                <a:effectLst/>
                <a:latin typeface="medium-content-sans-serif-font"/>
                <a:hlinkClick r:id="rId4"/>
              </a:rPr>
              <a:t>http://colah.github.io/posts/2015-08-Understanding-LSTMs</a:t>
            </a:r>
            <a:r>
              <a:rPr lang="en-US" b="0" i="0" dirty="0">
                <a:effectLst/>
                <a:latin typeface="medium-content-sans-serif-font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714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A0B63C-DAD3-384A-94C3-F55DFEAEB28C}"/>
              </a:ext>
            </a:extLst>
          </p:cNvPr>
          <p:cNvSpPr txBox="1"/>
          <p:nvPr/>
        </p:nvSpPr>
        <p:spPr>
          <a:xfrm>
            <a:off x="342523" y="661478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LSTM: many-to-one vs. many-to-many </a:t>
            </a:r>
          </a:p>
        </p:txBody>
      </p:sp>
      <p:pic>
        <p:nvPicPr>
          <p:cNvPr id="23" name="图片 1">
            <a:extLst>
              <a:ext uri="{FF2B5EF4-FFF2-40B4-BE49-F238E27FC236}">
                <a16:creationId xmlns:a16="http://schemas.microsoft.com/office/drawing/2014/main" id="{496A4A2F-370E-7C4D-9822-0B640D5ACB9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95" y="2412460"/>
            <a:ext cx="4805646" cy="280519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</p:pic>
      <p:pic>
        <p:nvPicPr>
          <p:cNvPr id="27" name="图片 2">
            <a:extLst>
              <a:ext uri="{FF2B5EF4-FFF2-40B4-BE49-F238E27FC236}">
                <a16:creationId xmlns:a16="http://schemas.microsoft.com/office/drawing/2014/main" id="{CAD08EB3-9865-2C4A-9EB0-E1498159971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822" y="2412460"/>
            <a:ext cx="6845988" cy="2805193"/>
          </a:xfrm>
          <a:prstGeom prst="rect">
            <a:avLst/>
          </a:prstGeom>
          <a:noFill/>
          <a:ln>
            <a:solidFill>
              <a:schemeClr val="dk1"/>
            </a:solidFill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71207E5-612C-CE42-92F0-2677550F392B}"/>
              </a:ext>
            </a:extLst>
          </p:cNvPr>
          <p:cNvSpPr/>
          <p:nvPr/>
        </p:nvSpPr>
        <p:spPr>
          <a:xfrm>
            <a:off x="97095" y="5442785"/>
            <a:ext cx="4334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Network architecture of many-to-one LSTM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15F560B-8F6F-1F47-B907-8FC3F6F3920B}"/>
              </a:ext>
            </a:extLst>
          </p:cNvPr>
          <p:cNvSpPr/>
          <p:nvPr/>
        </p:nvSpPr>
        <p:spPr>
          <a:xfrm>
            <a:off x="6096000" y="5442785"/>
            <a:ext cx="4496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Network architecture of many-to-many LSTM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9E37A8C-A1FF-4442-A9AE-6E4B4FB2DF98}"/>
              </a:ext>
            </a:extLst>
          </p:cNvPr>
          <p:cNvSpPr/>
          <p:nvPr/>
        </p:nvSpPr>
        <p:spPr>
          <a:xfrm>
            <a:off x="5829773" y="2979733"/>
            <a:ext cx="2371253" cy="4492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Source Embedding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D5458F-8813-6043-904B-1F3599EFD285}"/>
              </a:ext>
            </a:extLst>
          </p:cNvPr>
          <p:cNvSpPr/>
          <p:nvPr/>
        </p:nvSpPr>
        <p:spPr>
          <a:xfrm>
            <a:off x="9407117" y="4489445"/>
            <a:ext cx="2371253" cy="4492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Target Embedding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81BFC0-0D95-7147-8F81-3A9E9C678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095" y="6492875"/>
            <a:ext cx="6564872" cy="365125"/>
          </a:xfrm>
        </p:spPr>
        <p:txBody>
          <a:bodyPr/>
          <a:lstStyle/>
          <a:p>
            <a:pPr algn="l"/>
            <a:r>
              <a:rPr lang="en-US" dirty="0"/>
              <a:t>Long-Term Real-Time Network Traffic Flow Prediction Using LSTM Recurrent Neural Network</a:t>
            </a:r>
          </a:p>
        </p:txBody>
      </p:sp>
    </p:spTree>
    <p:extLst>
      <p:ext uri="{BB962C8B-B14F-4D97-AF65-F5344CB8AC3E}">
        <p14:creationId xmlns:p14="http://schemas.microsoft.com/office/powerpoint/2010/main" val="2534876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A0B63C-DAD3-384A-94C3-F55DFEAEB28C}"/>
              </a:ext>
            </a:extLst>
          </p:cNvPr>
          <p:cNvSpPr txBox="1"/>
          <p:nvPr/>
        </p:nvSpPr>
        <p:spPr>
          <a:xfrm>
            <a:off x="342523" y="661478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LSTM: many-to-one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5D7A96-079D-3D49-8910-E4F0E1219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8303"/>
            <a:ext cx="5840361" cy="34171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26E551-18D8-6144-A979-BB027BED7914}"/>
              </a:ext>
            </a:extLst>
          </p:cNvPr>
          <p:cNvSpPr txBox="1"/>
          <p:nvPr/>
        </p:nvSpPr>
        <p:spPr>
          <a:xfrm>
            <a:off x="622570" y="4941651"/>
            <a:ext cx="4727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Atucal</a:t>
            </a:r>
            <a:r>
              <a:rPr lang="en-US" dirty="0"/>
              <a:t> data points of market “</a:t>
            </a:r>
            <a:r>
              <a:rPr lang="en-US" dirty="0" err="1"/>
              <a:t>chndmcdl</a:t>
            </a:r>
            <a:r>
              <a:rPr lang="en-US" dirty="0"/>
              <a:t>”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6848C8-6C9E-3D4C-B452-75725E933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007" y="1397440"/>
            <a:ext cx="6595982" cy="320201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39C154-7634-C941-AC2F-354DEE09813A}"/>
              </a:ext>
            </a:extLst>
          </p:cNvPr>
          <p:cNvSpPr txBox="1"/>
          <p:nvPr/>
        </p:nvSpPr>
        <p:spPr>
          <a:xfrm>
            <a:off x="6841790" y="4941651"/>
            <a:ext cx="4727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Atucal</a:t>
            </a:r>
            <a:r>
              <a:rPr lang="en-US" dirty="0"/>
              <a:t> data points of market “ </a:t>
            </a:r>
            <a:r>
              <a:rPr lang="en-US" dirty="0" err="1"/>
              <a:t>btnrerwn</a:t>
            </a:r>
            <a:r>
              <a:rPr lang="en-US" dirty="0"/>
              <a:t>”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5713E1C-8357-D14E-94FB-BB8207067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058526" cy="365125"/>
          </a:xfrm>
        </p:spPr>
        <p:txBody>
          <a:bodyPr/>
          <a:lstStyle/>
          <a:p>
            <a:pPr algn="l"/>
            <a:r>
              <a:rPr lang="en-US" i="1" dirty="0"/>
              <a:t>Long-Term Real-Time Network Traffic Flow Prediction Using LSTM Recurrent Neural Network</a:t>
            </a:r>
          </a:p>
        </p:txBody>
      </p:sp>
    </p:spTree>
    <p:extLst>
      <p:ext uri="{BB962C8B-B14F-4D97-AF65-F5344CB8AC3E}">
        <p14:creationId xmlns:p14="http://schemas.microsoft.com/office/powerpoint/2010/main" val="2865798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A0B63C-DAD3-384A-94C3-F55DFEAEB28C}"/>
              </a:ext>
            </a:extLst>
          </p:cNvPr>
          <p:cNvSpPr txBox="1"/>
          <p:nvPr/>
        </p:nvSpPr>
        <p:spPr>
          <a:xfrm>
            <a:off x="342523" y="661478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LSTM: many-to-one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3C7B29-03D6-1349-848B-8FF40A0CA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8029"/>
            <a:ext cx="6519716" cy="32532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0F6E94-4742-F643-8D0D-1C10A82E4797}"/>
              </a:ext>
            </a:extLst>
          </p:cNvPr>
          <p:cNvSpPr txBox="1"/>
          <p:nvPr/>
        </p:nvSpPr>
        <p:spPr>
          <a:xfrm>
            <a:off x="0" y="4796430"/>
            <a:ext cx="6177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Prediction of market “</a:t>
            </a:r>
            <a:r>
              <a:rPr lang="en-US" dirty="0" err="1"/>
              <a:t>chndmcdl</a:t>
            </a:r>
            <a:r>
              <a:rPr lang="en-US" dirty="0"/>
              <a:t>” </a:t>
            </a:r>
          </a:p>
          <a:p>
            <a:pPr algn="ctr"/>
            <a:r>
              <a:rPr lang="en-US" b="1" dirty="0"/>
              <a:t>training RMSE: 4105.4180     testing RMSE: 4465.5039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040E5-2BBD-5F45-A79A-82851541D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2945" y="1398029"/>
            <a:ext cx="5999000" cy="32756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74594E-9EC1-3844-9483-A02B27A26B2C}"/>
              </a:ext>
            </a:extLst>
          </p:cNvPr>
          <p:cNvSpPr txBox="1"/>
          <p:nvPr/>
        </p:nvSpPr>
        <p:spPr>
          <a:xfrm>
            <a:off x="5864752" y="4778049"/>
            <a:ext cx="6177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Prediction of market “</a:t>
            </a:r>
            <a:r>
              <a:rPr lang="en-US" dirty="0" err="1"/>
              <a:t>btnrerwn</a:t>
            </a:r>
            <a:r>
              <a:rPr lang="en-US" dirty="0"/>
              <a:t>” </a:t>
            </a:r>
          </a:p>
          <a:p>
            <a:pPr algn="ctr"/>
            <a:r>
              <a:rPr lang="en-US" b="1" dirty="0"/>
              <a:t>training RMSE: 270.5595     testing RMSE: 325.1492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6ABB966-504A-1240-80F7-E5D79711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705600" cy="365125"/>
          </a:xfrm>
        </p:spPr>
        <p:txBody>
          <a:bodyPr/>
          <a:lstStyle/>
          <a:p>
            <a:pPr algn="l"/>
            <a:r>
              <a:rPr lang="en-US" i="1" dirty="0"/>
              <a:t>Long-Term Real-Time Network Traffic Flow Prediction Using LSTM Recurrent Neural Network</a:t>
            </a:r>
          </a:p>
        </p:txBody>
      </p:sp>
    </p:spTree>
    <p:extLst>
      <p:ext uri="{BB962C8B-B14F-4D97-AF65-F5344CB8AC3E}">
        <p14:creationId xmlns:p14="http://schemas.microsoft.com/office/powerpoint/2010/main" val="114424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A0B63C-DAD3-384A-94C3-F55DFEAEB28C}"/>
              </a:ext>
            </a:extLst>
          </p:cNvPr>
          <p:cNvSpPr txBox="1"/>
          <p:nvPr/>
        </p:nvSpPr>
        <p:spPr>
          <a:xfrm>
            <a:off x="342523" y="661478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00BF851-5884-4B4B-AA01-32E8189B9706}"/>
              </a:ext>
            </a:extLst>
          </p:cNvPr>
          <p:cNvCxnSpPr/>
          <p:nvPr/>
        </p:nvCxnSpPr>
        <p:spPr>
          <a:xfrm>
            <a:off x="-253584" y="4305558"/>
            <a:ext cx="2235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ctangle 8">
            <a:extLst>
              <a:ext uri="{FF2B5EF4-FFF2-40B4-BE49-F238E27FC236}">
                <a16:creationId xmlns:a16="http://schemas.microsoft.com/office/drawing/2014/main" id="{58996A46-52EB-8840-8411-77B6A64BD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5" y="282416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961BC3-7D7F-DB4A-A28D-20BCF3ED0FAE}"/>
              </a:ext>
            </a:extLst>
          </p:cNvPr>
          <p:cNvSpPr txBox="1"/>
          <p:nvPr/>
        </p:nvSpPr>
        <p:spPr>
          <a:xfrm>
            <a:off x="2893153" y="3793119"/>
            <a:ext cx="3286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69E280-DE4B-FA41-B728-9160740B934F}"/>
              </a:ext>
            </a:extLst>
          </p:cNvPr>
          <p:cNvSpPr txBox="1"/>
          <p:nvPr/>
        </p:nvSpPr>
        <p:spPr>
          <a:xfrm>
            <a:off x="2893153" y="3853920"/>
            <a:ext cx="3286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4E8B008-204E-764E-AE0D-57A5DA62954C}"/>
              </a:ext>
            </a:extLst>
          </p:cNvPr>
          <p:cNvSpPr txBox="1"/>
          <p:nvPr/>
        </p:nvSpPr>
        <p:spPr>
          <a:xfrm>
            <a:off x="3582334" y="5327700"/>
            <a:ext cx="3286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…</a:t>
            </a:r>
          </a:p>
        </p:txBody>
      </p:sp>
      <p:pic>
        <p:nvPicPr>
          <p:cNvPr id="95" name="图片 2">
            <a:extLst>
              <a:ext uri="{FF2B5EF4-FFF2-40B4-BE49-F238E27FC236}">
                <a16:creationId xmlns:a16="http://schemas.microsoft.com/office/drawing/2014/main" id="{215B7FA5-85A9-7C4E-A897-704EC200971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30" y="3024597"/>
            <a:ext cx="7156768" cy="166275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7CE5F4EB-1C3F-DF4D-B3B3-DEDA3914AAD0}"/>
              </a:ext>
            </a:extLst>
          </p:cNvPr>
          <p:cNvSpPr/>
          <p:nvPr/>
        </p:nvSpPr>
        <p:spPr>
          <a:xfrm rot="10800000" flipV="1">
            <a:off x="2227442" y="5222724"/>
            <a:ext cx="438527" cy="11172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X11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X12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X13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6ACCC93-E065-2B4D-95FB-4CBA95CEF3B7}"/>
              </a:ext>
            </a:extLst>
          </p:cNvPr>
          <p:cNvSpPr/>
          <p:nvPr/>
        </p:nvSpPr>
        <p:spPr>
          <a:xfrm rot="10800000" flipV="1">
            <a:off x="2947888" y="5222724"/>
            <a:ext cx="438527" cy="11172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X21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X22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X23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D5E3ADB-0093-8746-ACBF-E0C5A2297C28}"/>
              </a:ext>
            </a:extLst>
          </p:cNvPr>
          <p:cNvSpPr/>
          <p:nvPr/>
        </p:nvSpPr>
        <p:spPr>
          <a:xfrm rot="10800000" flipV="1">
            <a:off x="4106863" y="5222724"/>
            <a:ext cx="438527" cy="11172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Xk1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Xk2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Xk3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D6CE032-869A-B645-8B2C-EA2391A2F222}"/>
              </a:ext>
            </a:extLst>
          </p:cNvPr>
          <p:cNvSpPr/>
          <p:nvPr/>
        </p:nvSpPr>
        <p:spPr>
          <a:xfrm>
            <a:off x="2227441" y="4875414"/>
            <a:ext cx="2317948" cy="285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sampling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FB68B2D9-B3D8-FD48-B5E3-FF0339DB550B}"/>
              </a:ext>
            </a:extLst>
          </p:cNvPr>
          <p:cNvCxnSpPr/>
          <p:nvPr/>
        </p:nvCxnSpPr>
        <p:spPr>
          <a:xfrm flipV="1">
            <a:off x="2441488" y="4693554"/>
            <a:ext cx="0" cy="1818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D66088EB-07A3-1F44-AE9B-508D298BEB2B}"/>
              </a:ext>
            </a:extLst>
          </p:cNvPr>
          <p:cNvCxnSpPr/>
          <p:nvPr/>
        </p:nvCxnSpPr>
        <p:spPr>
          <a:xfrm flipV="1">
            <a:off x="3139428" y="4688321"/>
            <a:ext cx="0" cy="1818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F0B04216-AD0D-D24F-A0C5-16415FE05BC7}"/>
              </a:ext>
            </a:extLst>
          </p:cNvPr>
          <p:cNvCxnSpPr/>
          <p:nvPr/>
        </p:nvCxnSpPr>
        <p:spPr>
          <a:xfrm flipV="1">
            <a:off x="4347259" y="4688050"/>
            <a:ext cx="0" cy="1818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4A0609F-0CD3-3B4F-A1A8-A068A106C25D}"/>
              </a:ext>
            </a:extLst>
          </p:cNvPr>
          <p:cNvSpPr/>
          <p:nvPr/>
        </p:nvSpPr>
        <p:spPr>
          <a:xfrm rot="10800000" flipV="1">
            <a:off x="6004750" y="1502743"/>
            <a:ext cx="519113" cy="11172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X(ke1)1X(ke1)2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X(k+1)3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FD9D6CE-F153-9943-866E-6D30D4E3309C}"/>
              </a:ext>
            </a:extLst>
          </p:cNvPr>
          <p:cNvSpPr/>
          <p:nvPr/>
        </p:nvSpPr>
        <p:spPr>
          <a:xfrm rot="10800000" flipV="1">
            <a:off x="6786812" y="1523292"/>
            <a:ext cx="519113" cy="11172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X(ke2)1X(ke2)2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X(k+2)3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7EF0F03-FFF1-F54E-B926-E1F8E683C6E7}"/>
              </a:ext>
            </a:extLst>
          </p:cNvPr>
          <p:cNvSpPr/>
          <p:nvPr/>
        </p:nvSpPr>
        <p:spPr>
          <a:xfrm rot="10800000" flipV="1">
            <a:off x="7960392" y="1509218"/>
            <a:ext cx="519113" cy="11172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X(ken)1X(ken)2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X(</a:t>
            </a:r>
            <a:r>
              <a:rPr lang="en-US" sz="800" dirty="0" err="1">
                <a:solidFill>
                  <a:schemeClr val="tx1"/>
                </a:solidFill>
              </a:rPr>
              <a:t>k+n</a:t>
            </a:r>
            <a:r>
              <a:rPr lang="en-US" sz="800" dirty="0">
                <a:solidFill>
                  <a:schemeClr val="tx1"/>
                </a:solidFill>
              </a:rPr>
              <a:t>)3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86E1DFC-399A-F14A-9690-EBEAE74A36C6}"/>
              </a:ext>
            </a:extLst>
          </p:cNvPr>
          <p:cNvSpPr txBox="1"/>
          <p:nvPr/>
        </p:nvSpPr>
        <p:spPr>
          <a:xfrm>
            <a:off x="7402183" y="1780198"/>
            <a:ext cx="3286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…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7CB9B5B-4640-2141-A007-6336523C1AFB}"/>
              </a:ext>
            </a:extLst>
          </p:cNvPr>
          <p:cNvSpPr/>
          <p:nvPr/>
        </p:nvSpPr>
        <p:spPr>
          <a:xfrm>
            <a:off x="6004749" y="2698925"/>
            <a:ext cx="2474755" cy="31536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sampling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352B89E-E02E-754B-A8B3-7F0D9921FC99}"/>
              </a:ext>
            </a:extLst>
          </p:cNvPr>
          <p:cNvSpPr/>
          <p:nvPr/>
        </p:nvSpPr>
        <p:spPr>
          <a:xfrm>
            <a:off x="2274818" y="3031721"/>
            <a:ext cx="2371253" cy="4492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Source Embedding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E1282D80-33F5-B240-91CE-90E896E733BE}"/>
              </a:ext>
            </a:extLst>
          </p:cNvPr>
          <p:cNvSpPr/>
          <p:nvPr/>
        </p:nvSpPr>
        <p:spPr>
          <a:xfrm>
            <a:off x="6004486" y="4354429"/>
            <a:ext cx="2371253" cy="4492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 Target Embedding</a:t>
            </a:r>
          </a:p>
        </p:txBody>
      </p:sp>
      <p:sp>
        <p:nvSpPr>
          <p:cNvPr id="117" name="Footer Placeholder 116">
            <a:extLst>
              <a:ext uri="{FF2B5EF4-FFF2-40B4-BE49-F238E27FC236}">
                <a16:creationId xmlns:a16="http://schemas.microsoft.com/office/drawing/2014/main" id="{16F572D2-A331-B347-B510-0DF6AFD37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492875"/>
            <a:ext cx="6937315" cy="365125"/>
          </a:xfrm>
        </p:spPr>
        <p:txBody>
          <a:bodyPr/>
          <a:lstStyle/>
          <a:p>
            <a:pPr algn="l"/>
            <a:r>
              <a:rPr lang="en-US" i="1" dirty="0"/>
              <a:t>Long-Term Real-Time Network Traffic Flow Prediction Using LSTM Recurrent Neural Network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BFCB948-D821-F04B-9027-0D0244898A33}"/>
              </a:ext>
            </a:extLst>
          </p:cNvPr>
          <p:cNvSpPr txBox="1"/>
          <p:nvPr/>
        </p:nvSpPr>
        <p:spPr>
          <a:xfrm>
            <a:off x="0" y="589003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LSTM: many-to-many with a sampling schema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8951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A0B63C-DAD3-384A-94C3-F55DFEAEB28C}"/>
              </a:ext>
            </a:extLst>
          </p:cNvPr>
          <p:cNvSpPr txBox="1"/>
          <p:nvPr/>
        </p:nvSpPr>
        <p:spPr>
          <a:xfrm>
            <a:off x="342523" y="661478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LSTM: many-to-many with and without a sampling schema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9022FE-7073-D146-B6A4-7323745D7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98" y="1416040"/>
            <a:ext cx="6072565" cy="38319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4F69C0-8334-D042-B6AC-40772D630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7985" y="1496926"/>
            <a:ext cx="6260812" cy="36037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BC3889F-15C7-324F-9B28-AF7A234F6D92}"/>
              </a:ext>
            </a:extLst>
          </p:cNvPr>
          <p:cNvSpPr/>
          <p:nvPr/>
        </p:nvSpPr>
        <p:spPr>
          <a:xfrm>
            <a:off x="1501077" y="6124677"/>
            <a:ext cx="3355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4F4F4"/>
                </a:solidFill>
                <a:effectLst/>
                <a:highlight>
                  <a:srgbClr val="000000"/>
                </a:highlight>
                <a:latin typeface="Monaco" pitchFamily="2" charset="77"/>
              </a:rPr>
              <a:t>testing RMSE: 4386.9658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849A0F-80FA-6A4B-AFAE-A420AADF38B5}"/>
              </a:ext>
            </a:extLst>
          </p:cNvPr>
          <p:cNvSpPr txBox="1"/>
          <p:nvPr/>
        </p:nvSpPr>
        <p:spPr>
          <a:xfrm>
            <a:off x="122181" y="5527239"/>
            <a:ext cx="617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Prediction of market “</a:t>
            </a:r>
            <a:r>
              <a:rPr lang="en-US" dirty="0" err="1"/>
              <a:t>chndmcdl</a:t>
            </a:r>
            <a:r>
              <a:rPr lang="en-US" dirty="0"/>
              <a:t>” before interpolation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B59659-50D1-404C-B80E-F6A81BA1A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9" y="6494009"/>
            <a:ext cx="6587520" cy="363991"/>
          </a:xfrm>
        </p:spPr>
        <p:txBody>
          <a:bodyPr/>
          <a:lstStyle/>
          <a:p>
            <a:pPr algn="l"/>
            <a:r>
              <a:rPr lang="en-US" i="1" dirty="0"/>
              <a:t>Long-Term Real-Time Network Traffic Flow Prediction Using LSTM Recurrent Neural Network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1558D7-081B-2A4B-9B2A-F329CFFD25FF}"/>
              </a:ext>
            </a:extLst>
          </p:cNvPr>
          <p:cNvSpPr/>
          <p:nvPr/>
        </p:nvSpPr>
        <p:spPr>
          <a:xfrm>
            <a:off x="6112797" y="5431757"/>
            <a:ext cx="6096000" cy="3077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lnSpc>
                <a:spcPts val="1560"/>
              </a:lnSpc>
            </a:pPr>
            <a:r>
              <a:rPr lang="en-US" kern="0" dirty="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Prediction of market “</a:t>
            </a:r>
            <a:r>
              <a:rPr lang="en-US" kern="0" dirty="0" err="1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chndmcdl</a:t>
            </a:r>
            <a:r>
              <a:rPr lang="en-US" kern="0" dirty="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” after interpolation</a:t>
            </a:r>
            <a:endParaRPr lang="en-US" kern="100" dirty="0"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038FB6-0B56-7745-B560-AE2D9BA8245F}"/>
              </a:ext>
            </a:extLst>
          </p:cNvPr>
          <p:cNvSpPr/>
          <p:nvPr/>
        </p:nvSpPr>
        <p:spPr>
          <a:xfrm>
            <a:off x="7483094" y="6011856"/>
            <a:ext cx="3355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4F4F4"/>
                </a:solidFill>
                <a:effectLst/>
                <a:highlight>
                  <a:srgbClr val="000000"/>
                </a:highlight>
                <a:latin typeface="Monaco" pitchFamily="2" charset="77"/>
              </a:rPr>
              <a:t>testing RMSE: 3897.6734</a:t>
            </a:r>
          </a:p>
        </p:txBody>
      </p:sp>
    </p:spTree>
    <p:extLst>
      <p:ext uri="{BB962C8B-B14F-4D97-AF65-F5344CB8AC3E}">
        <p14:creationId xmlns:p14="http://schemas.microsoft.com/office/powerpoint/2010/main" val="901899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2661</TotalTime>
  <Words>576</Words>
  <Application>Microsoft Macintosh PowerPoint</Application>
  <PresentationFormat>Widescreen</PresentationFormat>
  <Paragraphs>123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DengXian</vt:lpstr>
      <vt:lpstr>medium-content-sans-serif-font</vt:lpstr>
      <vt:lpstr>Arial</vt:lpstr>
      <vt:lpstr>Calibri</vt:lpstr>
      <vt:lpstr>Calibri Light</vt:lpstr>
      <vt:lpstr>Monaco</vt:lpstr>
      <vt:lpstr>Office Theme</vt:lpstr>
      <vt:lpstr>Long-Term Real-Time Network Traffic Flow Prediction  Using LSTM Recurrent Neural Network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Cai, Wei (CCI-Atlanta)</dc:creator>
  <cp:lastModifiedBy>Cai, Wei (CCI-Atlanta)</cp:lastModifiedBy>
  <cp:revision>119</cp:revision>
  <dcterms:created xsi:type="dcterms:W3CDTF">2019-09-10T00:36:02Z</dcterms:created>
  <dcterms:modified xsi:type="dcterms:W3CDTF">2019-09-13T18:23:49Z</dcterms:modified>
</cp:coreProperties>
</file>